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Lato" panose="020F0502020204030203" pitchFamily="34" charset="0"/>
      <p:regular r:id="rId16"/>
      <p:bold r:id="rId17"/>
      <p:italic r:id="rId18"/>
      <p:boldItalic r:id="rId19"/>
    </p:embeddedFont>
    <p:embeddedFont>
      <p:font typeface="Raleway" pitchFamily="2" charset="0"/>
      <p:regular r:id="rId20"/>
      <p:bold r:id="rId21"/>
      <p:italic r:id="rId22"/>
      <p:boldItalic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png>
</file>

<file path=ppt/media/image2.jp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4129fe5a6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4129fe5a6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4129fe5a6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24129fe5a6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4129fe5a6c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4129fe5a6c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4129fe5a6c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4129fe5a6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4093ff8809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4093ff8809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4093ff8809_1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4093ff8809_1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093ff8809_1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093ff8809_1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4093ff8809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4093ff8809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4093ff8809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4093ff8809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4093ff8809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4093ff8809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4093ff8809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4093ff8809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4129fe5a6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4129fe5a6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491225" y="1803150"/>
            <a:ext cx="8358300" cy="10719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sz="3200" b="0"/>
              <a:t>ENPM686: FINAL PROJECT - PRESENTATION</a:t>
            </a:r>
            <a:endParaRPr sz="3200" b="0"/>
          </a:p>
          <a:p>
            <a:pPr marL="0" lvl="0" indent="0" algn="ctr" rtl="0">
              <a:spcBef>
                <a:spcPts val="0"/>
              </a:spcBef>
              <a:spcAft>
                <a:spcPts val="0"/>
              </a:spcAft>
              <a:buNone/>
            </a:pPr>
            <a:r>
              <a:rPr lang="en" sz="3200" b="0"/>
              <a:t>SECURING LIFECARE HOSPITAL</a:t>
            </a:r>
            <a:endParaRPr sz="3200" b="0"/>
          </a:p>
        </p:txBody>
      </p:sp>
      <p:sp>
        <p:nvSpPr>
          <p:cNvPr id="87" name="Google Shape;87;p13"/>
          <p:cNvSpPr txBox="1">
            <a:spLocks noGrp="1"/>
          </p:cNvSpPr>
          <p:nvPr>
            <p:ph type="subTitle" idx="1"/>
          </p:nvPr>
        </p:nvSpPr>
        <p:spPr>
          <a:xfrm>
            <a:off x="3143075" y="2875055"/>
            <a:ext cx="3054600" cy="7014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SzPts val="688"/>
              <a:buNone/>
            </a:pPr>
            <a:r>
              <a:rPr lang="en" sz="1612"/>
              <a:t>Submitted By:-</a:t>
            </a:r>
            <a:endParaRPr sz="1612"/>
          </a:p>
          <a:p>
            <a:pPr marL="0" lvl="0" indent="0" algn="ctr" rtl="0">
              <a:lnSpc>
                <a:spcPct val="80000"/>
              </a:lnSpc>
              <a:spcBef>
                <a:spcPts val="0"/>
              </a:spcBef>
              <a:spcAft>
                <a:spcPts val="0"/>
              </a:spcAft>
              <a:buSzPts val="688"/>
              <a:buNone/>
            </a:pPr>
            <a:r>
              <a:rPr lang="en" sz="1612"/>
              <a:t>Krupa Solanki (118291208)</a:t>
            </a:r>
            <a:endParaRPr sz="1612"/>
          </a:p>
          <a:p>
            <a:pPr marL="0" lvl="0" indent="0" algn="ctr" rtl="0">
              <a:lnSpc>
                <a:spcPct val="80000"/>
              </a:lnSpc>
              <a:spcBef>
                <a:spcPts val="0"/>
              </a:spcBef>
              <a:spcAft>
                <a:spcPts val="0"/>
              </a:spcAft>
              <a:buSzPts val="688"/>
              <a:buNone/>
            </a:pPr>
            <a:r>
              <a:rPr lang="en" sz="1612"/>
              <a:t>Ratan Gupta (118195773)</a:t>
            </a:r>
            <a:endParaRPr sz="1612"/>
          </a:p>
        </p:txBody>
      </p:sp>
      <p:pic>
        <p:nvPicPr>
          <p:cNvPr id="2" name="686 intro">
            <a:hlinkClick r:id="" action="ppaction://media"/>
            <a:extLst>
              <a:ext uri="{FF2B5EF4-FFF2-40B4-BE49-F238E27FC236}">
                <a16:creationId xmlns:a16="http://schemas.microsoft.com/office/drawing/2014/main" id="{6C52EF6F-976D-0583-52F7-1B1BC4DBA91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11598" y="4544002"/>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Deploying IPS, vulnerability scanners, Antimalware softwares and Scalability</a:t>
            </a:r>
            <a:endParaRPr/>
          </a:p>
        </p:txBody>
      </p:sp>
      <p:sp>
        <p:nvSpPr>
          <p:cNvPr id="145" name="Google Shape;145;p22"/>
          <p:cNvSpPr txBox="1">
            <a:spLocks noGrp="1"/>
          </p:cNvSpPr>
          <p:nvPr>
            <p:ph type="body" idx="1"/>
          </p:nvPr>
        </p:nvSpPr>
        <p:spPr>
          <a:xfrm>
            <a:off x="472675" y="2313650"/>
            <a:ext cx="4370100" cy="2261100"/>
          </a:xfrm>
          <a:prstGeom prst="rect">
            <a:avLst/>
          </a:prstGeom>
        </p:spPr>
        <p:txBody>
          <a:bodyPr spcFirstLastPara="1" wrap="square" lIns="91425" tIns="91425" rIns="91425" bIns="91425" anchor="t" anchorCtr="0">
            <a:normAutofit/>
          </a:bodyPr>
          <a:lstStyle/>
          <a:p>
            <a:pPr marL="457200" marR="0" lvl="0" indent="-311150" algn="l" rtl="0">
              <a:lnSpc>
                <a:spcPct val="115000"/>
              </a:lnSpc>
              <a:spcBef>
                <a:spcPts val="0"/>
              </a:spcBef>
              <a:spcAft>
                <a:spcPts val="0"/>
              </a:spcAft>
              <a:buSzPts val="1300"/>
              <a:buChar char="●"/>
            </a:pPr>
            <a:r>
              <a:rPr lang="en" sz="1200">
                <a:solidFill>
                  <a:srgbClr val="374151"/>
                </a:solidFill>
                <a:highlight>
                  <a:srgbClr val="F7F7F8"/>
                </a:highlight>
                <a:latin typeface="Roboto"/>
                <a:ea typeface="Roboto"/>
                <a:cs typeface="Roboto"/>
                <a:sym typeface="Roboto"/>
              </a:rPr>
              <a:t>I</a:t>
            </a:r>
            <a:r>
              <a:rPr lang="en"/>
              <a:t>PS monitors network traffic and detects and block malicious activity before it can reach hospital systems, preventing potentially harmful attacks.</a:t>
            </a:r>
            <a:endParaRPr/>
          </a:p>
          <a:p>
            <a:pPr marL="457200" marR="0" lvl="0" indent="-311150" algn="l" rtl="0">
              <a:lnSpc>
                <a:spcPct val="115000"/>
              </a:lnSpc>
              <a:spcBef>
                <a:spcPts val="0"/>
              </a:spcBef>
              <a:spcAft>
                <a:spcPts val="0"/>
              </a:spcAft>
              <a:buSzPts val="1300"/>
              <a:buChar char="●"/>
            </a:pPr>
            <a:r>
              <a:rPr lang="en"/>
              <a:t>IPS and vulnerability scanners are part of a layered security approach, along with firewalls, antivirus software, and other security tools.</a:t>
            </a:r>
            <a:endParaRPr/>
          </a:p>
          <a:p>
            <a:pPr marL="457200" marR="0" lvl="0" indent="-311150" algn="l" rtl="0">
              <a:lnSpc>
                <a:spcPct val="115000"/>
              </a:lnSpc>
              <a:spcBef>
                <a:spcPts val="0"/>
              </a:spcBef>
              <a:spcAft>
                <a:spcPts val="0"/>
              </a:spcAft>
              <a:buSzPts val="1300"/>
              <a:buChar char="●"/>
            </a:pPr>
            <a:r>
              <a:rPr lang="en"/>
              <a:t>Vulnerability scanners like Nessus and Qualys can be used  to detect vulnerabilities and mitigate the risks</a:t>
            </a:r>
            <a:endParaRPr/>
          </a:p>
        </p:txBody>
      </p:sp>
      <p:pic>
        <p:nvPicPr>
          <p:cNvPr id="146" name="Google Shape;146;p22"/>
          <p:cNvPicPr preferRelativeResize="0"/>
          <p:nvPr/>
        </p:nvPicPr>
        <p:blipFill>
          <a:blip r:embed="rId5">
            <a:alphaModFix/>
          </a:blip>
          <a:stretch>
            <a:fillRect/>
          </a:stretch>
        </p:blipFill>
        <p:spPr>
          <a:xfrm>
            <a:off x="5136175" y="2373125"/>
            <a:ext cx="3613326" cy="1999675"/>
          </a:xfrm>
          <a:prstGeom prst="rect">
            <a:avLst/>
          </a:prstGeom>
          <a:noFill/>
          <a:ln>
            <a:noFill/>
          </a:ln>
        </p:spPr>
      </p:pic>
      <p:pic>
        <p:nvPicPr>
          <p:cNvPr id="2" name="IPS Slide no. 10">
            <a:hlinkClick r:id="" action="ppaction://media"/>
            <a:extLst>
              <a:ext uri="{FF2B5EF4-FFF2-40B4-BE49-F238E27FC236}">
                <a16:creationId xmlns:a16="http://schemas.microsoft.com/office/drawing/2014/main" id="{A0AEF691-85D3-2A18-57DA-A7D3DD31565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01652" y="457475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65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3"/>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Encrypting and Hashing Sensitive data</a:t>
            </a:r>
            <a:endParaRPr/>
          </a:p>
        </p:txBody>
      </p:sp>
      <p:sp>
        <p:nvSpPr>
          <p:cNvPr id="152" name="Google Shape;152;p23"/>
          <p:cNvSpPr txBox="1">
            <a:spLocks noGrp="1"/>
          </p:cNvSpPr>
          <p:nvPr>
            <p:ph type="body" idx="1"/>
          </p:nvPr>
        </p:nvSpPr>
        <p:spPr>
          <a:xfrm>
            <a:off x="308175" y="1895450"/>
            <a:ext cx="5686500" cy="31233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en"/>
              <a:t>Strong encryption and hashing algorithms are essential for protecting sensitive data and ensuring its confidentiality, integrity, and authenticity. </a:t>
            </a:r>
            <a:endParaRPr/>
          </a:p>
          <a:p>
            <a:pPr marL="457200" lvl="0" indent="-311150" algn="l" rtl="0">
              <a:lnSpc>
                <a:spcPct val="115000"/>
              </a:lnSpc>
              <a:spcBef>
                <a:spcPts val="0"/>
              </a:spcBef>
              <a:spcAft>
                <a:spcPts val="0"/>
              </a:spcAft>
              <a:buSzPts val="1300"/>
              <a:buChar char="●"/>
            </a:pPr>
            <a:r>
              <a:rPr lang="en"/>
              <a:t>Encryption like AES, RSA, can help protect sensitive information, such as patient health records, from unauthorized access and data breaches.</a:t>
            </a:r>
            <a:endParaRPr/>
          </a:p>
          <a:p>
            <a:pPr marL="457200" lvl="0" indent="-311467" algn="l" rtl="0">
              <a:lnSpc>
                <a:spcPct val="115000"/>
              </a:lnSpc>
              <a:spcBef>
                <a:spcPts val="0"/>
              </a:spcBef>
              <a:spcAft>
                <a:spcPts val="0"/>
              </a:spcAft>
              <a:buSzPts val="1305"/>
              <a:buChar char="●"/>
            </a:pPr>
            <a:r>
              <a:rPr lang="en"/>
              <a:t>Hashing algorithms like SHA-3, BLAKE2 can be used to securely store passwords and other sensitive data, making it more difficult for hackers to obtain and use the information.</a:t>
            </a:r>
            <a:endParaRPr/>
          </a:p>
          <a:p>
            <a:pPr marL="457200" lvl="0" indent="-311467" algn="l" rtl="0">
              <a:lnSpc>
                <a:spcPct val="115000"/>
              </a:lnSpc>
              <a:spcBef>
                <a:spcPts val="0"/>
              </a:spcBef>
              <a:spcAft>
                <a:spcPts val="0"/>
              </a:spcAft>
              <a:buSzPts val="1305"/>
              <a:buChar char="●"/>
            </a:pPr>
            <a:r>
              <a:rPr lang="en"/>
              <a:t>Encryption can also be used to secure remote access to hospital systems and data, helping to prevent unauthorized access from outside the hospital network.</a:t>
            </a:r>
            <a:endParaRPr/>
          </a:p>
          <a:p>
            <a:pPr marL="457200" lvl="0" indent="-311467" algn="l" rtl="0">
              <a:lnSpc>
                <a:spcPct val="115000"/>
              </a:lnSpc>
              <a:spcBef>
                <a:spcPts val="0"/>
              </a:spcBef>
              <a:spcAft>
                <a:spcPts val="0"/>
              </a:spcAft>
              <a:buSzPts val="1305"/>
              <a:buChar char="●"/>
            </a:pPr>
            <a:r>
              <a:rPr lang="en"/>
              <a:t>HIPAA, require the use of encryption to protect patient information.</a:t>
            </a:r>
            <a:endParaRPr sz="1220">
              <a:solidFill>
                <a:srgbClr val="374151"/>
              </a:solidFill>
              <a:highlight>
                <a:srgbClr val="F7F7F8"/>
              </a:highlight>
              <a:latin typeface="Roboto"/>
              <a:ea typeface="Roboto"/>
              <a:cs typeface="Roboto"/>
              <a:sym typeface="Roboto"/>
            </a:endParaRPr>
          </a:p>
        </p:txBody>
      </p:sp>
      <p:pic>
        <p:nvPicPr>
          <p:cNvPr id="153" name="Google Shape;153;p23"/>
          <p:cNvPicPr preferRelativeResize="0"/>
          <p:nvPr/>
        </p:nvPicPr>
        <p:blipFill>
          <a:blip r:embed="rId5">
            <a:alphaModFix/>
          </a:blip>
          <a:stretch>
            <a:fillRect/>
          </a:stretch>
        </p:blipFill>
        <p:spPr>
          <a:xfrm>
            <a:off x="6148725" y="1954900"/>
            <a:ext cx="2732825" cy="2433925"/>
          </a:xfrm>
          <a:prstGeom prst="rect">
            <a:avLst/>
          </a:prstGeom>
          <a:noFill/>
          <a:ln>
            <a:noFill/>
          </a:ln>
        </p:spPr>
      </p:pic>
      <p:pic>
        <p:nvPicPr>
          <p:cNvPr id="2" name="encryption_slide11">
            <a:hlinkClick r:id="" action="ppaction://media"/>
            <a:extLst>
              <a:ext uri="{FF2B5EF4-FFF2-40B4-BE49-F238E27FC236}">
                <a16:creationId xmlns:a16="http://schemas.microsoft.com/office/drawing/2014/main" id="{B23FE266-E12A-7012-29DF-3B814976B46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92143" y="4606348"/>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6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a:t>
            </a:r>
            <a:endParaRPr/>
          </a:p>
        </p:txBody>
      </p:sp>
      <p:sp>
        <p:nvSpPr>
          <p:cNvPr id="159" name="Google Shape;159;p24"/>
          <p:cNvSpPr txBox="1">
            <a:spLocks noGrp="1"/>
          </p:cNvSpPr>
          <p:nvPr>
            <p:ph type="body" idx="1"/>
          </p:nvPr>
        </p:nvSpPr>
        <p:spPr>
          <a:xfrm>
            <a:off x="729450" y="1954125"/>
            <a:ext cx="7688700" cy="2448300"/>
          </a:xfrm>
          <a:prstGeom prst="rect">
            <a:avLst/>
          </a:prstGeom>
        </p:spPr>
        <p:txBody>
          <a:bodyPr spcFirstLastPara="1" wrap="square" lIns="91425" tIns="91425" rIns="91425" bIns="91425" anchor="t" anchorCtr="0">
            <a:noAutofit/>
          </a:bodyPr>
          <a:lstStyle/>
          <a:p>
            <a:pPr marL="0" marR="0" lvl="0" indent="0" algn="l" rtl="0">
              <a:lnSpc>
                <a:spcPct val="115000"/>
              </a:lnSpc>
              <a:spcBef>
                <a:spcPts val="0"/>
              </a:spcBef>
              <a:spcAft>
                <a:spcPts val="0"/>
              </a:spcAft>
              <a:buSzPts val="770"/>
              <a:buNone/>
            </a:pPr>
            <a:r>
              <a:rPr lang="en" sz="1310"/>
              <a:t>Some of the systematic and general issues are identified during the security assessment of LifeCare Hospital </a:t>
            </a:r>
            <a:endParaRPr sz="1310"/>
          </a:p>
          <a:p>
            <a:pPr marL="0" marR="0" lvl="0" indent="0" algn="l" rtl="0">
              <a:lnSpc>
                <a:spcPct val="115000"/>
              </a:lnSpc>
              <a:spcBef>
                <a:spcPts val="0"/>
              </a:spcBef>
              <a:spcAft>
                <a:spcPts val="0"/>
              </a:spcAft>
              <a:buSzPts val="770"/>
              <a:buNone/>
            </a:pPr>
            <a:endParaRPr sz="1310"/>
          </a:p>
          <a:p>
            <a:pPr marL="0" marR="0" lvl="0" indent="0" algn="l" rtl="0">
              <a:lnSpc>
                <a:spcPct val="115000"/>
              </a:lnSpc>
              <a:spcBef>
                <a:spcPts val="0"/>
              </a:spcBef>
              <a:spcAft>
                <a:spcPts val="0"/>
              </a:spcAft>
              <a:buSzPts val="770"/>
              <a:buNone/>
            </a:pPr>
            <a:r>
              <a:rPr lang="en" sz="1310"/>
              <a:t>An analysis was conducted to identify any exploits and determine the cause of the theft of PII/PHI.</a:t>
            </a:r>
            <a:endParaRPr sz="1310"/>
          </a:p>
          <a:p>
            <a:pPr marL="0" marR="0" lvl="0" indent="0" algn="l" rtl="0">
              <a:lnSpc>
                <a:spcPct val="115000"/>
              </a:lnSpc>
              <a:spcBef>
                <a:spcPts val="0"/>
              </a:spcBef>
              <a:spcAft>
                <a:spcPts val="0"/>
              </a:spcAft>
              <a:buSzPts val="770"/>
              <a:buNone/>
            </a:pPr>
            <a:br>
              <a:rPr lang="en" sz="1310"/>
            </a:br>
            <a:r>
              <a:rPr lang="en" sz="1310"/>
              <a:t>Few security solutions are recommend to improve the overall security posture of LifeCare Hospital and build resilience against future attacks and mitigate risks.</a:t>
            </a:r>
            <a:br>
              <a:rPr lang="en" sz="1310"/>
            </a:br>
            <a:br>
              <a:rPr lang="en" sz="1310"/>
            </a:br>
            <a:r>
              <a:rPr lang="en" sz="1310"/>
              <a:t>Budget will be allocated in the report for infrastructure assessment and solutions design, which will provide an estimated cost for the recommended solutions.</a:t>
            </a:r>
            <a:br>
              <a:rPr lang="en" sz="1310"/>
            </a:br>
            <a:endParaRPr sz="1310"/>
          </a:p>
        </p:txBody>
      </p:sp>
      <p:pic>
        <p:nvPicPr>
          <p:cNvPr id="2" name="Conclusion_slide12">
            <a:hlinkClick r:id="" action="ppaction://media"/>
            <a:extLst>
              <a:ext uri="{FF2B5EF4-FFF2-40B4-BE49-F238E27FC236}">
                <a16:creationId xmlns:a16="http://schemas.microsoft.com/office/drawing/2014/main" id="{03FA649F-05F4-85A4-0A29-518BAE2379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0870" y="4564784"/>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02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5"/>
          <p:cNvSpPr txBox="1">
            <a:spLocks noGrp="1"/>
          </p:cNvSpPr>
          <p:nvPr>
            <p:ph type="title"/>
          </p:nvPr>
        </p:nvSpPr>
        <p:spPr>
          <a:xfrm>
            <a:off x="3344100" y="2443350"/>
            <a:ext cx="2455800" cy="5283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SzPts val="990"/>
              <a:buNone/>
            </a:pPr>
            <a:r>
              <a:rPr lang="en" sz="3340"/>
              <a:t>Thank You</a:t>
            </a:r>
            <a:endParaRPr sz="334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Table of Contents</a:t>
            </a:r>
            <a:endParaRPr/>
          </a:p>
        </p:txBody>
      </p:sp>
      <p:sp>
        <p:nvSpPr>
          <p:cNvPr id="93" name="Google Shape;93;p1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AutoNum type="arabicPeriod"/>
            </a:pPr>
            <a:r>
              <a:rPr lang="en"/>
              <a:t>Abstract</a:t>
            </a:r>
            <a:endParaRPr/>
          </a:p>
          <a:p>
            <a:pPr marL="457200" lvl="0" indent="-311150" algn="l" rtl="0">
              <a:spcBef>
                <a:spcPts val="0"/>
              </a:spcBef>
              <a:spcAft>
                <a:spcPts val="0"/>
              </a:spcAft>
              <a:buSzPts val="1300"/>
              <a:buAutoNum type="arabicPeriod"/>
            </a:pPr>
            <a:r>
              <a:rPr lang="en"/>
              <a:t>Assumptions</a:t>
            </a:r>
            <a:endParaRPr/>
          </a:p>
          <a:p>
            <a:pPr marL="457200" lvl="0" indent="-311150" algn="l" rtl="0">
              <a:spcBef>
                <a:spcPts val="0"/>
              </a:spcBef>
              <a:spcAft>
                <a:spcPts val="0"/>
              </a:spcAft>
              <a:buSzPts val="1300"/>
              <a:buAutoNum type="arabicPeriod"/>
            </a:pPr>
            <a:r>
              <a:rPr lang="en"/>
              <a:t>Current Architecture</a:t>
            </a:r>
            <a:endParaRPr/>
          </a:p>
          <a:p>
            <a:pPr marL="457200" lvl="0" indent="-311150" algn="l" rtl="0">
              <a:spcBef>
                <a:spcPts val="0"/>
              </a:spcBef>
              <a:spcAft>
                <a:spcPts val="0"/>
              </a:spcAft>
              <a:buSzPts val="1300"/>
              <a:buAutoNum type="arabicPeriod"/>
            </a:pPr>
            <a:r>
              <a:rPr lang="en"/>
              <a:t>Recent Compromises</a:t>
            </a:r>
            <a:endParaRPr/>
          </a:p>
          <a:p>
            <a:pPr marL="457200" lvl="0" indent="-311150" algn="l" rtl="0">
              <a:spcBef>
                <a:spcPts val="0"/>
              </a:spcBef>
              <a:spcAft>
                <a:spcPts val="0"/>
              </a:spcAft>
              <a:buSzPts val="1300"/>
              <a:buAutoNum type="arabicPeriod"/>
            </a:pPr>
            <a:r>
              <a:rPr lang="en"/>
              <a:t>Proposed Security Solutions</a:t>
            </a:r>
            <a:endParaRPr/>
          </a:p>
          <a:p>
            <a:pPr marL="457200" lvl="0" indent="-311150" algn="l" rtl="0">
              <a:spcBef>
                <a:spcPts val="0"/>
              </a:spcBef>
              <a:spcAft>
                <a:spcPts val="0"/>
              </a:spcAft>
              <a:buSzPts val="1300"/>
              <a:buAutoNum type="arabicPeriod"/>
            </a:pPr>
            <a:r>
              <a:rPr lang="en"/>
              <a:t>Conclusion</a:t>
            </a:r>
            <a:endParaRPr/>
          </a:p>
        </p:txBody>
      </p:sp>
      <p:pic>
        <p:nvPicPr>
          <p:cNvPr id="2" name="686 table of contents">
            <a:hlinkClick r:id="" action="ppaction://media"/>
            <a:extLst>
              <a:ext uri="{FF2B5EF4-FFF2-40B4-BE49-F238E27FC236}">
                <a16:creationId xmlns:a16="http://schemas.microsoft.com/office/drawing/2014/main" id="{ED192D59-3FA0-5A0C-CA0A-3A34B48F90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46234" y="4606348"/>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0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Abstract</a:t>
            </a:r>
            <a:endParaRPr/>
          </a:p>
        </p:txBody>
      </p:sp>
      <p:sp>
        <p:nvSpPr>
          <p:cNvPr id="99" name="Google Shape;99;p15"/>
          <p:cNvSpPr txBox="1">
            <a:spLocks noGrp="1"/>
          </p:cNvSpPr>
          <p:nvPr>
            <p:ph type="body" idx="1"/>
          </p:nvPr>
        </p:nvSpPr>
        <p:spPr>
          <a:xfrm>
            <a:off x="729450" y="1899925"/>
            <a:ext cx="7688700" cy="3077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LifeCare Hospital has been a victim of many security attacks in recent months including a severe ransomware attack and many DDoS (Distributed Denial of Service) attacks. The attacks have drastically impacted hospital services and patients. A majority of the patients’ PII (Personal Identifiable Information) and PHI (Protected Health Information) were stolen and hospital services were rendered unavailable for use. </a:t>
            </a:r>
            <a:endParaRPr/>
          </a:p>
          <a:p>
            <a:pPr marL="0" lvl="0" indent="0" algn="l" rtl="0">
              <a:spcBef>
                <a:spcPts val="1200"/>
              </a:spcBef>
              <a:spcAft>
                <a:spcPts val="0"/>
              </a:spcAft>
              <a:buNone/>
            </a:pPr>
            <a:r>
              <a:rPr lang="en"/>
              <a:t>The purpose of this design paper is to evaluate the overall security posture of LifeCare Hospital and identify vulnerabilities that led to the recent attacks and that can be potential vectors for future attacks. The paper also recommends security solutions to improve the overall security posture of LifeCare Hospital and build resilience against future attacks and mitigate risks. </a:t>
            </a:r>
            <a:endParaRPr/>
          </a:p>
          <a:p>
            <a:pPr marL="0" lvl="0" indent="0" algn="l" rtl="0">
              <a:spcBef>
                <a:spcPts val="1200"/>
              </a:spcBef>
              <a:spcAft>
                <a:spcPts val="1200"/>
              </a:spcAft>
              <a:buNone/>
            </a:pPr>
            <a:r>
              <a:rPr lang="en"/>
              <a:t>Lastly, the paper includes the budget allocated for infrastructure assessment and solutions design, and provides an estimated cost for the recommended solutions.</a:t>
            </a:r>
            <a:endParaRPr/>
          </a:p>
        </p:txBody>
      </p:sp>
      <p:pic>
        <p:nvPicPr>
          <p:cNvPr id="2" name="686 abstract">
            <a:hlinkClick r:id="" action="ppaction://media"/>
            <a:extLst>
              <a:ext uri="{FF2B5EF4-FFF2-40B4-BE49-F238E27FC236}">
                <a16:creationId xmlns:a16="http://schemas.microsoft.com/office/drawing/2014/main" id="{6EC692A2-0D5E-E246-582C-FA243332CB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46234" y="4585566"/>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473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Assumptions</a:t>
            </a:r>
            <a:endParaRPr/>
          </a:p>
        </p:txBody>
      </p:sp>
      <p:sp>
        <p:nvSpPr>
          <p:cNvPr id="105" name="Google Shape;105;p16"/>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A total of 150 employees.</a:t>
            </a:r>
            <a:endParaRPr/>
          </a:p>
          <a:p>
            <a:pPr marL="457200" lvl="0" indent="-311150" algn="l" rtl="0">
              <a:spcBef>
                <a:spcPts val="0"/>
              </a:spcBef>
              <a:spcAft>
                <a:spcPts val="0"/>
              </a:spcAft>
              <a:buSzPts val="1300"/>
              <a:buChar char="●"/>
            </a:pPr>
            <a:r>
              <a:rPr lang="en"/>
              <a:t>No multi-factor authentication used.</a:t>
            </a:r>
            <a:endParaRPr/>
          </a:p>
          <a:p>
            <a:pPr marL="457200" lvl="0" indent="-311150" algn="l" rtl="0">
              <a:spcBef>
                <a:spcPts val="0"/>
              </a:spcBef>
              <a:spcAft>
                <a:spcPts val="0"/>
              </a:spcAft>
              <a:buSzPts val="1300"/>
              <a:buChar char="●"/>
            </a:pPr>
            <a:r>
              <a:rPr lang="en"/>
              <a:t>A very basic firewall in-place.</a:t>
            </a:r>
            <a:endParaRPr/>
          </a:p>
          <a:p>
            <a:pPr marL="457200" lvl="0" indent="-311150" algn="l" rtl="0">
              <a:spcBef>
                <a:spcPts val="0"/>
              </a:spcBef>
              <a:spcAft>
                <a:spcPts val="0"/>
              </a:spcAft>
              <a:buSzPts val="1300"/>
              <a:buChar char="●"/>
            </a:pPr>
            <a:r>
              <a:rPr lang="en"/>
              <a:t>Employees are not trained to follow the best security practices.</a:t>
            </a:r>
            <a:endParaRPr/>
          </a:p>
          <a:p>
            <a:pPr marL="457200" lvl="0" indent="-311150" algn="l" rtl="0">
              <a:spcBef>
                <a:spcPts val="0"/>
              </a:spcBef>
              <a:spcAft>
                <a:spcPts val="0"/>
              </a:spcAft>
              <a:buSzPts val="1300"/>
              <a:buChar char="●"/>
            </a:pPr>
            <a:r>
              <a:rPr lang="en"/>
              <a:t>Systems do not have antimalware software and many systems are not regularly patched.</a:t>
            </a:r>
            <a:endParaRPr/>
          </a:p>
          <a:p>
            <a:pPr marL="457200" lvl="0" indent="-311150" algn="l" rtl="0">
              <a:spcBef>
                <a:spcPts val="0"/>
              </a:spcBef>
              <a:spcAft>
                <a:spcPts val="0"/>
              </a:spcAft>
              <a:buSzPts val="1300"/>
              <a:buChar char="●"/>
            </a:pPr>
            <a:r>
              <a:rPr lang="en"/>
              <a:t>No logging and monitoring tool implemented.</a:t>
            </a:r>
            <a:endParaRPr/>
          </a:p>
          <a:p>
            <a:pPr marL="457200" lvl="0" indent="-311150" algn="l" rtl="0">
              <a:spcBef>
                <a:spcPts val="0"/>
              </a:spcBef>
              <a:spcAft>
                <a:spcPts val="0"/>
              </a:spcAft>
              <a:buSzPts val="1300"/>
              <a:buChar char="●"/>
            </a:pPr>
            <a:r>
              <a:rPr lang="en"/>
              <a:t>Advanced security solutions such as IPS, vulnerability scanners, etc. are not being used.</a:t>
            </a:r>
            <a:endParaRPr/>
          </a:p>
          <a:p>
            <a:pPr marL="457200" lvl="0" indent="-311150" algn="l" rtl="0">
              <a:spcBef>
                <a:spcPts val="0"/>
              </a:spcBef>
              <a:spcAft>
                <a:spcPts val="0"/>
              </a:spcAft>
              <a:buSzPts val="1300"/>
              <a:buChar char="●"/>
            </a:pPr>
            <a:r>
              <a:rPr lang="en"/>
              <a:t>Sensitive data is not encrypted.</a:t>
            </a:r>
            <a:endParaRPr/>
          </a:p>
          <a:p>
            <a:pPr marL="457200" lvl="0" indent="-311150" algn="l" rtl="0">
              <a:spcBef>
                <a:spcPts val="0"/>
              </a:spcBef>
              <a:spcAft>
                <a:spcPts val="0"/>
              </a:spcAft>
              <a:buSzPts val="1300"/>
              <a:buChar char="●"/>
            </a:pPr>
            <a:r>
              <a:rPr lang="en"/>
              <a:t>Absence of security staff.</a:t>
            </a:r>
            <a:endParaRPr/>
          </a:p>
        </p:txBody>
      </p:sp>
      <p:pic>
        <p:nvPicPr>
          <p:cNvPr id="2" name="686 assumptions">
            <a:hlinkClick r:id="" action="ppaction://media"/>
            <a:extLst>
              <a:ext uri="{FF2B5EF4-FFF2-40B4-BE49-F238E27FC236}">
                <a16:creationId xmlns:a16="http://schemas.microsoft.com/office/drawing/2014/main" id="{41841487-3E91-BE91-36E9-CF06B21C5A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5453" y="463708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55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idx="4294967295"/>
          </p:nvPr>
        </p:nvSpPr>
        <p:spPr>
          <a:xfrm>
            <a:off x="693350" y="242275"/>
            <a:ext cx="7688700" cy="5352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Current Architecture</a:t>
            </a:r>
            <a:endParaRPr/>
          </a:p>
        </p:txBody>
      </p:sp>
      <p:pic>
        <p:nvPicPr>
          <p:cNvPr id="111" name="Google Shape;111;p17"/>
          <p:cNvPicPr preferRelativeResize="0"/>
          <p:nvPr/>
        </p:nvPicPr>
        <p:blipFill>
          <a:blip r:embed="rId5">
            <a:alphaModFix/>
          </a:blip>
          <a:stretch>
            <a:fillRect/>
          </a:stretch>
        </p:blipFill>
        <p:spPr>
          <a:xfrm>
            <a:off x="1705800" y="1030325"/>
            <a:ext cx="5732400" cy="3594700"/>
          </a:xfrm>
          <a:prstGeom prst="rect">
            <a:avLst/>
          </a:prstGeom>
          <a:noFill/>
          <a:ln>
            <a:noFill/>
          </a:ln>
        </p:spPr>
      </p:pic>
      <p:pic>
        <p:nvPicPr>
          <p:cNvPr id="2" name="686 architecture">
            <a:hlinkClick r:id="" action="ppaction://media"/>
            <a:extLst>
              <a:ext uri="{FF2B5EF4-FFF2-40B4-BE49-F238E27FC236}">
                <a16:creationId xmlns:a16="http://schemas.microsoft.com/office/drawing/2014/main" id="{9632586F-936C-59BD-A0C2-6B109EA5763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671" y="4625025"/>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7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Recent Compromises</a:t>
            </a:r>
            <a:endParaRPr/>
          </a:p>
        </p:txBody>
      </p:sp>
      <p:sp>
        <p:nvSpPr>
          <p:cNvPr id="117" name="Google Shape;117;p18"/>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LifeCare Hospital has suffered from the following recent attacks - </a:t>
            </a:r>
            <a:endParaRPr/>
          </a:p>
          <a:p>
            <a:pPr marL="457200" lvl="0" indent="-311150" algn="l" rtl="0">
              <a:spcBef>
                <a:spcPts val="1200"/>
              </a:spcBef>
              <a:spcAft>
                <a:spcPts val="0"/>
              </a:spcAft>
              <a:buSzPts val="1300"/>
              <a:buAutoNum type="arabicPeriod"/>
            </a:pPr>
            <a:r>
              <a:rPr lang="en"/>
              <a:t>Ransomware attack</a:t>
            </a:r>
            <a:endParaRPr/>
          </a:p>
          <a:p>
            <a:pPr marL="914400" lvl="1" indent="-298450" algn="l" rtl="0">
              <a:spcBef>
                <a:spcPts val="0"/>
              </a:spcBef>
              <a:spcAft>
                <a:spcPts val="0"/>
              </a:spcAft>
              <a:buSzPts val="1100"/>
              <a:buAutoNum type="alphaLcPeriod"/>
            </a:pPr>
            <a:r>
              <a:rPr lang="en"/>
              <a:t>Causes - unpatched systems, no antimalware software, malicious emails, etc.</a:t>
            </a:r>
            <a:endParaRPr/>
          </a:p>
          <a:p>
            <a:pPr marL="457200" lvl="0" indent="-311150" algn="l" rtl="0">
              <a:spcBef>
                <a:spcPts val="0"/>
              </a:spcBef>
              <a:spcAft>
                <a:spcPts val="0"/>
              </a:spcAft>
              <a:buSzPts val="1300"/>
              <a:buAutoNum type="arabicPeriod"/>
            </a:pPr>
            <a:r>
              <a:rPr lang="en"/>
              <a:t>DDoS attack</a:t>
            </a:r>
            <a:endParaRPr/>
          </a:p>
          <a:p>
            <a:pPr marL="914400" lvl="1" indent="-298450" algn="l" rtl="0">
              <a:spcBef>
                <a:spcPts val="0"/>
              </a:spcBef>
              <a:spcAft>
                <a:spcPts val="0"/>
              </a:spcAft>
              <a:buSzPts val="1100"/>
              <a:buAutoNum type="alphaLcPeriod"/>
            </a:pPr>
            <a:r>
              <a:rPr lang="en"/>
              <a:t>Causes - insecure network, basic firewall, no scalability, etc.</a:t>
            </a:r>
            <a:endParaRPr/>
          </a:p>
          <a:p>
            <a:pPr marL="457200" lvl="0" indent="-311150" algn="l" rtl="0">
              <a:spcBef>
                <a:spcPts val="0"/>
              </a:spcBef>
              <a:spcAft>
                <a:spcPts val="0"/>
              </a:spcAft>
              <a:buSzPts val="1300"/>
              <a:buAutoNum type="arabicPeriod"/>
            </a:pPr>
            <a:r>
              <a:rPr lang="en"/>
              <a:t>Social Engineering attack (Phishing)</a:t>
            </a:r>
            <a:endParaRPr/>
          </a:p>
          <a:p>
            <a:pPr marL="914400" lvl="1" indent="-298450" algn="l" rtl="0">
              <a:spcBef>
                <a:spcPts val="0"/>
              </a:spcBef>
              <a:spcAft>
                <a:spcPts val="0"/>
              </a:spcAft>
              <a:buSzPts val="1100"/>
              <a:buAutoNum type="alphaLcPeriod"/>
            </a:pPr>
            <a:r>
              <a:rPr lang="en"/>
              <a:t>Causes - untrained and security-unaware employees, no security staff, etc.</a:t>
            </a:r>
            <a:endParaRPr/>
          </a:p>
        </p:txBody>
      </p:sp>
      <p:pic>
        <p:nvPicPr>
          <p:cNvPr id="2" name="686 compromises">
            <a:hlinkClick r:id="" action="ppaction://media"/>
            <a:extLst>
              <a:ext uri="{FF2B5EF4-FFF2-40B4-BE49-F238E27FC236}">
                <a16:creationId xmlns:a16="http://schemas.microsoft.com/office/drawing/2014/main" id="{99EBA311-75AB-C9D5-3E0C-3E9DFEC3B4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46234" y="4578638"/>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50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Security Awareness Training for Employees</a:t>
            </a:r>
            <a:endParaRPr sz="2300" b="0">
              <a:solidFill>
                <a:schemeClr val="dk1"/>
              </a:solidFill>
              <a:latin typeface="Arial"/>
              <a:ea typeface="Arial"/>
              <a:cs typeface="Arial"/>
              <a:sym typeface="Arial"/>
            </a:endParaRPr>
          </a:p>
          <a:p>
            <a:pPr marL="0" lvl="0" indent="0" algn="l" rtl="0">
              <a:spcBef>
                <a:spcPts val="0"/>
              </a:spcBef>
              <a:spcAft>
                <a:spcPts val="0"/>
              </a:spcAft>
              <a:buNone/>
            </a:pPr>
            <a:endParaRPr/>
          </a:p>
        </p:txBody>
      </p:sp>
      <p:sp>
        <p:nvSpPr>
          <p:cNvPr id="123" name="Google Shape;123;p19"/>
          <p:cNvSpPr txBox="1">
            <a:spLocks noGrp="1"/>
          </p:cNvSpPr>
          <p:nvPr>
            <p:ph type="body" idx="1"/>
          </p:nvPr>
        </p:nvSpPr>
        <p:spPr>
          <a:xfrm>
            <a:off x="419200" y="1930450"/>
            <a:ext cx="4239900" cy="30516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Employees should be trained to follow best security practices.</a:t>
            </a:r>
            <a:endParaRPr/>
          </a:p>
          <a:p>
            <a:pPr marL="457200" lvl="0" indent="-311150" algn="l" rtl="0">
              <a:spcBef>
                <a:spcPts val="0"/>
              </a:spcBef>
              <a:spcAft>
                <a:spcPts val="0"/>
              </a:spcAft>
              <a:buSzPts val="1300"/>
              <a:buChar char="●"/>
            </a:pPr>
            <a:r>
              <a:rPr lang="en"/>
              <a:t>Provides an understanding of the importance of security within the hospital.</a:t>
            </a:r>
            <a:endParaRPr/>
          </a:p>
          <a:p>
            <a:pPr marL="457200" lvl="0" indent="-311150" algn="l" rtl="0">
              <a:spcBef>
                <a:spcPts val="0"/>
              </a:spcBef>
              <a:spcAft>
                <a:spcPts val="0"/>
              </a:spcAft>
              <a:buSzPts val="1300"/>
              <a:buChar char="●"/>
            </a:pPr>
            <a:r>
              <a:rPr lang="en"/>
              <a:t>States the importance of presence of a security team member in the organization.</a:t>
            </a:r>
            <a:endParaRPr/>
          </a:p>
          <a:p>
            <a:pPr marL="457200" lvl="0" indent="-311150" algn="l" rtl="0">
              <a:spcBef>
                <a:spcPts val="0"/>
              </a:spcBef>
              <a:spcAft>
                <a:spcPts val="0"/>
              </a:spcAft>
              <a:buSzPts val="1300"/>
              <a:buChar char="●"/>
            </a:pPr>
            <a:r>
              <a:rPr lang="en"/>
              <a:t>It will help the the employees understand about password management, email security, and online privacy.</a:t>
            </a:r>
            <a:endParaRPr/>
          </a:p>
          <a:p>
            <a:pPr marL="457200" lvl="0" indent="-311150" algn="l" rtl="0">
              <a:spcBef>
                <a:spcPts val="0"/>
              </a:spcBef>
              <a:spcAft>
                <a:spcPts val="0"/>
              </a:spcAft>
              <a:buSzPts val="1300"/>
              <a:buChar char="●"/>
            </a:pPr>
            <a:r>
              <a:rPr lang="en"/>
              <a:t>SANS offers a wide range of training resources and can be implemented by the hospital to train their employees.</a:t>
            </a:r>
            <a:endParaRPr/>
          </a:p>
          <a:p>
            <a:pPr marL="0" lvl="0" indent="0" algn="l" rtl="0">
              <a:spcBef>
                <a:spcPts val="1200"/>
              </a:spcBef>
              <a:spcAft>
                <a:spcPts val="1200"/>
              </a:spcAft>
              <a:buSzPts val="440"/>
              <a:buNone/>
            </a:pPr>
            <a:endParaRPr/>
          </a:p>
        </p:txBody>
      </p:sp>
      <p:pic>
        <p:nvPicPr>
          <p:cNvPr id="124" name="Google Shape;124;p19"/>
          <p:cNvPicPr preferRelativeResize="0"/>
          <p:nvPr/>
        </p:nvPicPr>
        <p:blipFill>
          <a:blip r:embed="rId5">
            <a:alphaModFix/>
          </a:blip>
          <a:stretch>
            <a:fillRect/>
          </a:stretch>
        </p:blipFill>
        <p:spPr>
          <a:xfrm>
            <a:off x="4974750" y="2155900"/>
            <a:ext cx="3831999" cy="2435500"/>
          </a:xfrm>
          <a:prstGeom prst="rect">
            <a:avLst/>
          </a:prstGeom>
          <a:noFill/>
          <a:ln>
            <a:noFill/>
          </a:ln>
        </p:spPr>
      </p:pic>
      <p:pic>
        <p:nvPicPr>
          <p:cNvPr id="2" name="Security training_slide 7">
            <a:hlinkClick r:id="" action="ppaction://media"/>
            <a:extLst>
              <a:ext uri="{FF2B5EF4-FFF2-40B4-BE49-F238E27FC236}">
                <a16:creationId xmlns:a16="http://schemas.microsoft.com/office/drawing/2014/main" id="{BAE1ACF0-3FA5-247B-8243-150B0C9C66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63067" y="4591400"/>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52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0"/>
          <p:cNvSpPr txBox="1">
            <a:spLocks noGrp="1"/>
          </p:cNvSpPr>
          <p:nvPr>
            <p:ph type="title"/>
          </p:nvPr>
        </p:nvSpPr>
        <p:spPr>
          <a:xfrm>
            <a:off x="656100" y="1331450"/>
            <a:ext cx="7688700" cy="535200"/>
          </a:xfrm>
          <a:prstGeom prst="rect">
            <a:avLst/>
          </a:prstGeom>
        </p:spPr>
        <p:txBody>
          <a:bodyPr spcFirstLastPara="1" wrap="square" lIns="91425" tIns="91425" rIns="91425" bIns="91425" anchor="t" anchorCtr="0">
            <a:normAutofit fontScale="90000"/>
          </a:bodyPr>
          <a:lstStyle/>
          <a:p>
            <a:pPr marL="0" marR="0" lvl="0" indent="0" algn="l" rtl="0">
              <a:lnSpc>
                <a:spcPct val="150000"/>
              </a:lnSpc>
              <a:spcBef>
                <a:spcPts val="0"/>
              </a:spcBef>
              <a:spcAft>
                <a:spcPts val="0"/>
              </a:spcAft>
              <a:buNone/>
            </a:pPr>
            <a:r>
              <a:rPr lang="en"/>
              <a:t>Using a Secure Firewall</a:t>
            </a:r>
            <a:endParaRPr/>
          </a:p>
        </p:txBody>
      </p:sp>
      <p:sp>
        <p:nvSpPr>
          <p:cNvPr id="130" name="Google Shape;130;p20"/>
          <p:cNvSpPr txBox="1">
            <a:spLocks noGrp="1"/>
          </p:cNvSpPr>
          <p:nvPr>
            <p:ph type="body" idx="1"/>
          </p:nvPr>
        </p:nvSpPr>
        <p:spPr>
          <a:xfrm>
            <a:off x="656100" y="1966425"/>
            <a:ext cx="4098600" cy="3074400"/>
          </a:xfrm>
          <a:prstGeom prst="rect">
            <a:avLst/>
          </a:prstGeom>
        </p:spPr>
        <p:txBody>
          <a:bodyPr spcFirstLastPara="1" wrap="square" lIns="91425" tIns="91425" rIns="91425" bIns="91425" anchor="t" anchorCtr="0">
            <a:noAutofit/>
          </a:bodyPr>
          <a:lstStyle/>
          <a:p>
            <a:pPr marL="457200" marR="0" lvl="0" indent="-311308" algn="l" rtl="0">
              <a:lnSpc>
                <a:spcPct val="115000"/>
              </a:lnSpc>
              <a:spcBef>
                <a:spcPts val="0"/>
              </a:spcBef>
              <a:spcAft>
                <a:spcPts val="0"/>
              </a:spcAft>
              <a:buSzPts val="1303"/>
              <a:buChar char="●"/>
            </a:pPr>
            <a:r>
              <a:rPr lang="en" sz="1302"/>
              <a:t>Hospital must prioritize data security to protect patient health records and sensitive information.</a:t>
            </a:r>
            <a:endParaRPr sz="1302"/>
          </a:p>
          <a:p>
            <a:pPr marL="457200" marR="0" lvl="0" indent="-311308" algn="l" rtl="0">
              <a:lnSpc>
                <a:spcPct val="115000"/>
              </a:lnSpc>
              <a:spcBef>
                <a:spcPts val="0"/>
              </a:spcBef>
              <a:spcAft>
                <a:spcPts val="0"/>
              </a:spcAft>
              <a:buSzPts val="1303"/>
              <a:buChar char="●"/>
            </a:pPr>
            <a:r>
              <a:rPr lang="en" sz="1302"/>
              <a:t>A secure firewall is an essential security measure to prevent cyber threats and attacks.</a:t>
            </a:r>
            <a:endParaRPr sz="1302"/>
          </a:p>
          <a:p>
            <a:pPr marL="457200" marR="0" lvl="0" indent="-311308" algn="l" rtl="0">
              <a:lnSpc>
                <a:spcPct val="115000"/>
              </a:lnSpc>
              <a:spcBef>
                <a:spcPts val="0"/>
              </a:spcBef>
              <a:spcAft>
                <a:spcPts val="0"/>
              </a:spcAft>
              <a:buSzPts val="1303"/>
              <a:buChar char="●"/>
            </a:pPr>
            <a:r>
              <a:rPr lang="en" sz="1302"/>
              <a:t>It creates a barrier between a private internal network and the internet, protecting against unauthorized access and cyber threats.</a:t>
            </a:r>
            <a:endParaRPr sz="1302"/>
          </a:p>
          <a:p>
            <a:pPr marL="457200" marR="0" lvl="0" indent="-311308" algn="l" rtl="0">
              <a:lnSpc>
                <a:spcPct val="115000"/>
              </a:lnSpc>
              <a:spcBef>
                <a:spcPts val="0"/>
              </a:spcBef>
              <a:spcAft>
                <a:spcPts val="0"/>
              </a:spcAft>
              <a:buSzPts val="1303"/>
              <a:buChar char="●"/>
            </a:pPr>
            <a:r>
              <a:rPr lang="en" sz="1302"/>
              <a:t>The Juniper SRX1500 Firewall is an advanced level firewall that can provide hospital with high-performance security for their network.</a:t>
            </a:r>
            <a:endParaRPr sz="1302"/>
          </a:p>
          <a:p>
            <a:pPr marL="457200" marR="0" lvl="0" indent="-311308" algn="l" rtl="0">
              <a:lnSpc>
                <a:spcPct val="115000"/>
              </a:lnSpc>
              <a:spcBef>
                <a:spcPts val="0"/>
              </a:spcBef>
              <a:spcAft>
                <a:spcPts val="0"/>
              </a:spcAft>
              <a:buSzPts val="1303"/>
              <a:buChar char="●"/>
            </a:pPr>
            <a:r>
              <a:rPr lang="en" sz="1302"/>
              <a:t>Using a firewall will help mitigate DDOS attacks and SQL Injection attacks.</a:t>
            </a:r>
            <a:endParaRPr sz="1302"/>
          </a:p>
        </p:txBody>
      </p:sp>
      <p:pic>
        <p:nvPicPr>
          <p:cNvPr id="131" name="Google Shape;131;p20"/>
          <p:cNvPicPr preferRelativeResize="0"/>
          <p:nvPr/>
        </p:nvPicPr>
        <p:blipFill>
          <a:blip r:embed="rId5">
            <a:alphaModFix/>
          </a:blip>
          <a:stretch>
            <a:fillRect/>
          </a:stretch>
        </p:blipFill>
        <p:spPr>
          <a:xfrm>
            <a:off x="5422325" y="1866650"/>
            <a:ext cx="3033624" cy="2406475"/>
          </a:xfrm>
          <a:prstGeom prst="rect">
            <a:avLst/>
          </a:prstGeom>
          <a:noFill/>
          <a:ln>
            <a:noFill/>
          </a:ln>
        </p:spPr>
      </p:pic>
      <p:sp>
        <p:nvSpPr>
          <p:cNvPr id="132" name="Google Shape;132;p20"/>
          <p:cNvSpPr txBox="1"/>
          <p:nvPr/>
        </p:nvSpPr>
        <p:spPr>
          <a:xfrm>
            <a:off x="5617375" y="4340125"/>
            <a:ext cx="3000000" cy="3849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0"/>
              </a:spcBef>
              <a:spcAft>
                <a:spcPts val="1200"/>
              </a:spcAft>
              <a:buNone/>
            </a:pPr>
            <a:r>
              <a:rPr lang="en" sz="1300">
                <a:solidFill>
                  <a:schemeClr val="accent1"/>
                </a:solidFill>
                <a:latin typeface="Lato"/>
                <a:ea typeface="Lato"/>
                <a:cs typeface="Lato"/>
                <a:sym typeface="Lato"/>
              </a:rPr>
              <a:t>Juniper SRX1500</a:t>
            </a:r>
            <a:endParaRPr/>
          </a:p>
        </p:txBody>
      </p:sp>
      <p:pic>
        <p:nvPicPr>
          <p:cNvPr id="2" name="Firewall_slide8">
            <a:hlinkClick r:id="" action="ppaction://media"/>
            <a:extLst>
              <a:ext uri="{FF2B5EF4-FFF2-40B4-BE49-F238E27FC236}">
                <a16:creationId xmlns:a16="http://schemas.microsoft.com/office/drawing/2014/main" id="{E731670D-08B5-696F-5978-C7DDE6E0F2B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17375" y="46561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11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Implementing Endpoint Detection and Response</a:t>
            </a:r>
            <a:endParaRPr/>
          </a:p>
        </p:txBody>
      </p:sp>
      <p:sp>
        <p:nvSpPr>
          <p:cNvPr id="138" name="Google Shape;138;p21"/>
          <p:cNvSpPr txBox="1">
            <a:spLocks noGrp="1"/>
          </p:cNvSpPr>
          <p:nvPr>
            <p:ph type="body" idx="1"/>
          </p:nvPr>
        </p:nvSpPr>
        <p:spPr>
          <a:xfrm>
            <a:off x="564975" y="2130250"/>
            <a:ext cx="4417200" cy="2529000"/>
          </a:xfrm>
          <a:prstGeom prst="rect">
            <a:avLst/>
          </a:prstGeom>
        </p:spPr>
        <p:txBody>
          <a:bodyPr spcFirstLastPara="1" wrap="square" lIns="91425" tIns="91425" rIns="91425" bIns="91425" anchor="t" anchorCtr="0">
            <a:normAutofit/>
          </a:bodyPr>
          <a:lstStyle/>
          <a:p>
            <a:pPr marL="457200" lvl="0" indent="-311150" algn="l" rtl="0">
              <a:lnSpc>
                <a:spcPct val="115000"/>
              </a:lnSpc>
              <a:spcBef>
                <a:spcPts val="0"/>
              </a:spcBef>
              <a:spcAft>
                <a:spcPts val="0"/>
              </a:spcAft>
              <a:buSzPts val="1300"/>
              <a:buChar char="●"/>
            </a:pPr>
            <a:r>
              <a:rPr lang="en"/>
              <a:t>It will offer advanced threat detection and response capabilities, and provide a centralized console for logging and monitoring security alerts.</a:t>
            </a:r>
            <a:endParaRPr/>
          </a:p>
          <a:p>
            <a:pPr marL="457200" lvl="0" indent="-311150" algn="l" rtl="0">
              <a:lnSpc>
                <a:spcPct val="115000"/>
              </a:lnSpc>
              <a:spcBef>
                <a:spcPts val="0"/>
              </a:spcBef>
              <a:spcAft>
                <a:spcPts val="0"/>
              </a:spcAft>
              <a:buSzPts val="1300"/>
              <a:buChar char="●"/>
            </a:pPr>
            <a:r>
              <a:rPr lang="en"/>
              <a:t>SIEM tool will help protect against insider threats by monitoring and detecting suspicious user activity, such as data exfiltration and unauthorized access to sensitive patient information.</a:t>
            </a:r>
            <a:endParaRPr/>
          </a:p>
          <a:p>
            <a:pPr marL="457200" lvl="0" indent="-311150" algn="l" rtl="0">
              <a:lnSpc>
                <a:spcPct val="115000"/>
              </a:lnSpc>
              <a:spcBef>
                <a:spcPts val="0"/>
              </a:spcBef>
              <a:spcAft>
                <a:spcPts val="0"/>
              </a:spcAft>
              <a:buSzPts val="1300"/>
              <a:buChar char="●"/>
            </a:pPr>
            <a:r>
              <a:rPr lang="en"/>
              <a:t>Compliance frameworks, such as HIPAA, will require hospitals to implement endpoint security measures, to protect sensitive patient data.</a:t>
            </a:r>
            <a:endParaRPr/>
          </a:p>
        </p:txBody>
      </p:sp>
      <p:pic>
        <p:nvPicPr>
          <p:cNvPr id="139" name="Google Shape;139;p21"/>
          <p:cNvPicPr preferRelativeResize="0"/>
          <p:nvPr/>
        </p:nvPicPr>
        <p:blipFill>
          <a:blip r:embed="rId5">
            <a:alphaModFix/>
          </a:blip>
          <a:stretch>
            <a:fillRect/>
          </a:stretch>
        </p:blipFill>
        <p:spPr>
          <a:xfrm>
            <a:off x="5360850" y="2078875"/>
            <a:ext cx="3022925" cy="2628475"/>
          </a:xfrm>
          <a:prstGeom prst="rect">
            <a:avLst/>
          </a:prstGeom>
          <a:noFill/>
          <a:ln>
            <a:noFill/>
          </a:ln>
        </p:spPr>
      </p:pic>
      <p:pic>
        <p:nvPicPr>
          <p:cNvPr id="2" name="EDR _Slide9">
            <a:hlinkClick r:id="" action="ppaction://media"/>
            <a:extLst>
              <a:ext uri="{FF2B5EF4-FFF2-40B4-BE49-F238E27FC236}">
                <a16:creationId xmlns:a16="http://schemas.microsoft.com/office/drawing/2014/main" id="{DA44DC19-D30A-BA47-4600-DB2EE70F400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79025" y="4656137"/>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5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861</Words>
  <Application>Microsoft Office PowerPoint</Application>
  <PresentationFormat>On-screen Show (16:9)</PresentationFormat>
  <Paragraphs>68</Paragraphs>
  <Slides>13</Slides>
  <Notes>13</Notes>
  <HiddenSlides>0</HiddenSlides>
  <MMClips>12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Raleway</vt:lpstr>
      <vt:lpstr>Lato</vt:lpstr>
      <vt:lpstr>Arial</vt:lpstr>
      <vt:lpstr>Roboto</vt:lpstr>
      <vt:lpstr>Streamline</vt:lpstr>
      <vt:lpstr>ENPM686: FINAL PROJECT - PRESENTATION SECURING LIFECARE HOSPITAL</vt:lpstr>
      <vt:lpstr>Table of Contents</vt:lpstr>
      <vt:lpstr>Abstract</vt:lpstr>
      <vt:lpstr>Assumptions</vt:lpstr>
      <vt:lpstr>Current Architecture</vt:lpstr>
      <vt:lpstr>Recent Compromises</vt:lpstr>
      <vt:lpstr>Security Awareness Training for Employees </vt:lpstr>
      <vt:lpstr>Using a Secure Firewall</vt:lpstr>
      <vt:lpstr>Implementing Endpoint Detection and Response</vt:lpstr>
      <vt:lpstr>Deploying IPS, vulnerability scanners, Antimalware softwares and Scalability</vt:lpstr>
      <vt:lpstr>Encrypting and Hashing Sensitive data</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ENPM686: FINAL PROJECT - PRESENTATION SECURING LIFECARE HOSPITAL</dc:title>
  <cp:lastModifiedBy>Ratan Gupta</cp:lastModifiedBy>
  <cp:revision>3</cp:revision>
  <dcterms:modified xsi:type="dcterms:W3CDTF">2023-05-08T19:55:09Z</dcterms:modified>
</cp:coreProperties>
</file>